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3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3"/>
  </p:normalViewPr>
  <p:slideViewPr>
    <p:cSldViewPr snapToGrid="0" snapToObjects="1">
      <p:cViewPr varScale="1">
        <p:scale>
          <a:sx n="156" d="100"/>
          <a:sy n="156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2 bis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2.1.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2.3.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2.2.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2.4.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3.3.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3.3.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4 und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4.2.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2 und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3D19D-37C8-E891-DE01-29B3D9FAA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90E861-52C5-846D-0D8D-C3A1B59DC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B37A97-9EF3-8228-2181-C2EF41DEE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2 und 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6FC4D-B701-6E91-FEE7-2356816969F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11801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C26D9-4940-E82A-5F25-BCE9E7C2E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D8585C-F772-CF7D-2816-2CC27E000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8DC61-0908-023E-C512-A9A231E8D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2 und 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00FFF-7F6F-FFD5-71D2-D8B1E0A2BF5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958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BB156-B76E-4BCE-AAFE-41972DA60F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6928" y="1498616"/>
            <a:ext cx="7772400" cy="1775012"/>
          </a:xfrm>
        </p:spPr>
        <p:txBody>
          <a:bodyPr anchor="b">
            <a:noAutofit/>
          </a:bodyPr>
          <a:lstStyle>
            <a:lvl1pPr algn="l">
              <a:buNone/>
              <a:defRPr sz="4800" b="1" i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276FE-F66B-437B-864E-B00B3EF689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928" y="3493008"/>
            <a:ext cx="6400800" cy="1075765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Open Sans Light"/>
                <a:ea typeface="Open Sans Light"/>
                <a:cs typeface="Open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Subtitle</a:t>
            </a:r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18284" y="255442"/>
            <a:ext cx="3140728" cy="12338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F244F-F3AE-4CAD-9B5A-F38E4602CE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943585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D6967-D399-4973-B4B0-C49ED84369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" y="1743607"/>
            <a:ext cx="8385387" cy="293597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173F5-2BCD-472F-8DD0-AD2DDCAD8D2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fld id="{3659D13B-1495-7544-BF5C-F1F138D92C9B}" type="slidenum">
              <a:t>‹Nr.›</a:t>
            </a:fld>
            <a:endParaRPr/>
          </a:p>
        </p:txBody>
      </p:sp>
      <p:pic>
        <p:nvPicPr>
          <p:cNvPr id="11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_No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E4C88-6E61-4452-A12B-A376E532E0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943585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6DD46-8DE4-4FE2-986C-823AA7052F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" y="1743607"/>
            <a:ext cx="8385387" cy="293597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CD6E9-9C04-42E2-95B2-22A992F7CEB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fld id="{3659D13B-1495-7544-BF5C-F1F138D92C9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DBA78-5A95-4CDE-9291-D1C0F5048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buNone/>
              <a:defRPr sz="4000" b="1" i="0" cap="none" baseline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C7F88-6550-4D84-9E7A-DD69666A0F0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Open Sans Light"/>
                <a:ea typeface="Open Sans Light"/>
                <a:cs typeface="Open Sans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Subtitle</a:t>
            </a:r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5372-5825-4478-A2C0-2EAF656763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880897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F8313-53D3-4AC0-AA83-9ED57AD4D0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8066" y="1562832"/>
            <a:ext cx="4088268" cy="3105988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5053F-AB71-4F81-B317-BF49FD8A65E5}"/>
              </a:ext>
            </a:extLst>
          </p:cNvPr>
          <p:cNvSpPr>
            <a:spLocks noGrp="1"/>
          </p:cNvSpPr>
          <p:nvPr>
            <p:ph idx="2" hasCustomPrompt="1"/>
          </p:nvPr>
        </p:nvSpPr>
        <p:spPr>
          <a:xfrm>
            <a:off x="4655934" y="1562832"/>
            <a:ext cx="4140000" cy="3105988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8F29F0-FC5F-E884-5623-3207F8C4EAA5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  <p:pic>
        <p:nvPicPr>
          <p:cNvPr id="11" name="Graphic 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99F55-EAA5-468B-A468-F653BF12DF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4" y="604306"/>
            <a:ext cx="388378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EB47-1830-4508-BE96-E525155689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2464" y="1320800"/>
            <a:ext cx="3817649" cy="334802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F9D6D-E225-439F-B92E-7DAE659B7F3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0" y="0"/>
            <a:ext cx="4572000" cy="514350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endParaRPr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8F29F0-FC5F-E884-5623-3207F8C4EAA5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F814-1AB3-4B82-901E-B7736B4EA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30428-ED3C-4454-B3BB-153A21CD92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1478" y="1664954"/>
            <a:ext cx="4024851" cy="4810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Open Sans ExtraBold"/>
                <a:ea typeface="Open Sans ExtraBold"/>
                <a:cs typeface="Open Sans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Variation 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AC83F-A7F6-444D-A720-F3C685CD31CC}"/>
              </a:ext>
            </a:extLst>
          </p:cNvPr>
          <p:cNvSpPr>
            <a:spLocks noGrp="1"/>
          </p:cNvSpPr>
          <p:nvPr>
            <p:ph idx="2" hasCustomPrompt="1"/>
          </p:nvPr>
        </p:nvSpPr>
        <p:spPr>
          <a:xfrm>
            <a:off x="494270" y="2249424"/>
            <a:ext cx="3942060" cy="2440910"/>
          </a:xfrm>
        </p:spPr>
        <p:txBody>
          <a:bodyPr>
            <a:normAutofit/>
          </a:bodyPr>
          <a:lstStyle>
            <a:lvl1pPr>
              <a:buNone/>
              <a:defRPr sz="20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18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6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4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4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009930-D0A4-4844-9E08-B7D074CFBEE2}"/>
              </a:ext>
            </a:extLst>
          </p:cNvPr>
          <p:cNvSpPr>
            <a:spLocks noGrp="1"/>
          </p:cNvSpPr>
          <p:nvPr>
            <p:ph type="body" idx="3" hasCustomPrompt="1"/>
          </p:nvPr>
        </p:nvSpPr>
        <p:spPr>
          <a:xfrm>
            <a:off x="4772016" y="1656261"/>
            <a:ext cx="4024852" cy="4810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Open Sans ExtraBold"/>
                <a:ea typeface="Open Sans ExtraBold"/>
                <a:cs typeface="Open Sans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Variation 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7CE1F3-633F-41AD-8A52-6762D6A1DB08}"/>
              </a:ext>
            </a:extLst>
          </p:cNvPr>
          <p:cNvSpPr>
            <a:spLocks noGrp="1"/>
          </p:cNvSpPr>
          <p:nvPr>
            <p:ph idx="4" hasCustomPrompt="1"/>
          </p:nvPr>
        </p:nvSpPr>
        <p:spPr>
          <a:xfrm>
            <a:off x="4854807" y="2249424"/>
            <a:ext cx="3942060" cy="2440910"/>
          </a:xfrm>
        </p:spPr>
        <p:txBody>
          <a:bodyPr>
            <a:normAutofit/>
          </a:bodyPr>
          <a:lstStyle>
            <a:lvl1pPr>
              <a:buNone/>
              <a:defRPr sz="20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18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6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4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4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670A65-A167-3D1A-BC11-139DAA112277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  <p:pic>
        <p:nvPicPr>
          <p:cNvPr id="15" name="Graphic 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2375A-B183-471A-A31F-9D3F8909E0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buNone/>
              <a:defRPr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88F2EF5-2B24-2346-C14F-B25113541DB8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2D687E-1BCC-489A-B352-9E689C41B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E73A0-F613-4FCD-BD36-30E399DF2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332" y="1743607"/>
            <a:ext cx="8500535" cy="293597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B66E00-01F0-2A54-3A10-43BD4AE95894}"/>
              </a:ext>
            </a:extLst>
          </p:cNvPr>
          <p:cNvSpPr>
            <a:spLocks noGrp="1"/>
          </p:cNvSpPr>
          <p:nvPr/>
        </p:nvSpPr>
        <p:spPr>
          <a:xfrm rot="2700000">
            <a:off x="-717736" y="3809358"/>
            <a:ext cx="2264645" cy="2264645"/>
          </a:xfrm>
          <a:prstGeom prst="rect">
            <a:avLst/>
          </a:prstGeom>
          <a:noFill/>
          <a:ln w="228600">
            <a:solidFill>
              <a:srgbClr val="F6A01D">
                <a:alpha val="1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457200">
        <a:spcBef>
          <a:spcPct val="0"/>
        </a:spcBef>
        <a:buNone/>
        <a:defRPr sz="3200" b="1" i="0" kern="1200">
          <a:solidFill>
            <a:schemeClr val="tx1">
              <a:lumMod val="85000"/>
              <a:lumOff val="15000"/>
            </a:schemeClr>
          </a:solidFill>
          <a:latin typeface="Open Sans ExtraBold"/>
          <a:ea typeface="Open Sans ExtraBold"/>
          <a:cs typeface="Open Sans ExtraBold"/>
        </a:defRPr>
      </a:lvl1pPr>
    </p:titleStyle>
    <p:bodyStyle>
      <a:lvl1pPr marL="342900" indent="-342900" algn="l" defTabSz="457200">
        <a:spcBef>
          <a:spcPct val="20000"/>
        </a:spcBef>
        <a:buFont typeface="Wingdings"/>
        <a:buChar char="§"/>
        <a:defRPr sz="24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1pPr>
      <a:lvl2pPr marL="742950" indent="-285750" algn="l" defTabSz="457200">
        <a:spcBef>
          <a:spcPct val="20000"/>
        </a:spcBef>
        <a:buFont typeface=".AppleSystemUIFont"/>
        <a:buChar char="–"/>
        <a:defRPr sz="20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2pPr>
      <a:lvl3pPr marL="1143000" indent="-228600" algn="l" defTabSz="457200">
        <a:spcBef>
          <a:spcPct val="20000"/>
        </a:spcBef>
        <a:buFont typeface="Lucida Grande"/>
        <a:buChar char="‣"/>
        <a:defRPr sz="18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3pPr>
      <a:lvl4pPr marL="1600200" indent="-228600" algn="l" defTabSz="457200">
        <a:spcBef>
          <a:spcPct val="20000"/>
        </a:spcBef>
        <a:buFont typeface="Arial"/>
        <a:buChar char="•"/>
        <a:defRPr sz="16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16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6C31-ADBB-AC40-C8E2-2B2F7E6FF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928" y="1498616"/>
            <a:ext cx="7772400" cy="1775012"/>
          </a:xfrm>
        </p:spPr>
        <p:txBody>
          <a:bodyPr>
            <a:noAutofit/>
          </a:bodyPr>
          <a:lstStyle/>
          <a:p>
            <a:pPr>
              <a:defRPr sz="4125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4125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HTML Tags, Elemente</a:t>
            </a:r>
          </a:p>
          <a:p>
            <a:pPr>
              <a:defRPr sz="4125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4125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und Attribute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1F076-6716-A623-A486-2845074E5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928" y="3493008"/>
            <a:ext cx="6400800" cy="1075765"/>
          </a:xfrm>
        </p:spPr>
        <p:txBody>
          <a:bodyPr>
            <a:noAutofit/>
          </a:bodyPr>
          <a:lstStyle/>
          <a:p>
            <a:pPr>
              <a:defRPr sz="202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Wiederholung der HTML-Grundlagen</a:t>
            </a:r>
          </a:p>
          <a:p>
            <a:pPr>
              <a:defRPr sz="202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WMC · II. Jg Informatik</a:t>
            </a:r>
          </a:p>
        </p:txBody>
      </p:sp>
    </p:spTree>
    <p:extLst>
      <p:ext uri="{BB962C8B-B14F-4D97-AF65-F5344CB8AC3E}">
        <p14:creationId xmlns:p14="http://schemas.microsoft.com/office/powerpoint/2010/main" val="79266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Heute im Überblick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Tags, Elemente und Attribute unterscheiden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Das HTML-Grundgerüst erklären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Wichtige HTML-Elemente anwenden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Globale Attribute kennen</a:t>
            </a:r>
          </a:p>
          <a:p>
            <a:pPr>
              <a:spcAft>
                <a:spcPts val="900"/>
              </a:spcAft>
              <a:def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875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Inline- und Block-Elemente unterscheiden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2598689-54C9-18A7-3A19-ED76AA08988F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Tag und Element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&lt;p&gt;Ich lerne HTML.&lt;/p&gt;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202359C0-8A7A-196E-DD58-8E6569619F09}" type="slidenum">
              <a:rPr/>
              <a:t>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37D17EA-668B-4F83-A272-AE9D8D35CC38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&lt;p&gt; = Start-Tag · Text = Inhalt · &lt;/p&gt; = End-Tag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Zusammen bilden sie ein HTML-Element.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Syntax eines HTML-Tags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3878036"/>
            <a:ext cx="8385429" cy="389164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&lt;a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href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="https://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www.htlpinkafeld.at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/"&gt;HTL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Pinkafeld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&lt;/a&gt;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FD6AB9A-5F9E-5F59-51AB-3C8734130965}" type="slidenum">
              <a:rPr/>
              <a:t>4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30D5F90-A825-4AAB-82C1-C94D21A07963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a = Tag-Name · href = Attributname · Webadresse = Attributwert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Attribute stehen im Start-Tag.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82A6E52-80D2-3DA3-65FE-C3C112156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86306"/>
            <a:ext cx="7772400" cy="181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Elemente richtig verschachteln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&lt;p&gt;Ich lerne &lt;strong&gt;HTML&lt;/strong&gt;.&lt;/p&gt;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E5B3003-2C54-13C6-9832-7637201064DE}" type="slidenum">
              <a:rPr/>
              <a:t>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04A110D-74FA-4B68-9FD9-1099BEC4634B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Ein Element kann andere Elemente enthalten.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Zuerst schließt du das innere Element, danach das äußere.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Elemente ohne End-Tag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&lt;br&gt;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&lt;img src="bilder/lernort.svg" alt="Schulgebäude"&gt;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&lt;meta charset="UTF-8"&gt;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8C630A04-5A25-9E0C-9436-126091DB86B3}" type="slidenum">
              <a:rPr/>
              <a:t>6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9BBA404-989A-487C-B17F-E7A9D43CDB54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Diese void elements besitzen keinen Inhalt und keinen End-Tag.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Das HTML-Grundgerüst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&lt;!DOCTYPE html&gt;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&lt;html lang="de"&gt;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&lt;head&gt;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&lt;meta charset="UTF-8"&gt;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&lt;title&gt;Mein WMC Blog&lt;/title&gt;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&lt;/head&gt;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&lt;body&gt;&lt;h1&gt;Mein WMC Blog&lt;/h1&gt;&lt;/body&gt;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4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&lt;/html&gt;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D3D7D1C8-AE23-AA48-DF65-C742588DBE47}" type="slidenum">
              <a:rPr/>
              <a:t>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53E443E-3397-4A08-9EC8-780004FA98A6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head enthält Angaben über das Dokument.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body enthält die sichtbaren Inhalte der Webseite.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Einträge im head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Angabe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lang="de"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meta charset="UTF-8"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meta name="viewport"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title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Aufgabe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Sprache des Dokuments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Zeichen wie ä, ö und ü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Darstellung auf schmalen Bildschirmen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Text im Browser-Tab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title, h1 und body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&lt;title&gt;Mein WMC Blog&lt;/title&gt;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725" b="1">
              <a:solidFill>
                <a:srgbClr val="163C58"/>
              </a:solidFill>
              <a:latin typeface="Courier New"/>
              <a:ea typeface="Courier New"/>
              <a:cs typeface="Courier New"/>
            </a:endParaRP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&lt;body&gt;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&lt;h1&gt;Mein WMC Blog&lt;/h1&gt;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&lt;/body&gt;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388657AE-30A1-5A7A-6A7F-315D84436430}" type="slidenum">
              <a:rPr/>
              <a:t>9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2EE9D15-8CE4-4484-BEE7-29B485F66197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title erscheint im Browser-Tab.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h1 ist die wichtigste sichtbare Überschrift der Seite.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Wichtige HTML-Elemente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Inhalte strukturieren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 = paragraph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h1 bis h6 = heading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ul, ol, li = list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table, tr, th, td = table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Inhalte ergänzen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a = anchor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img = image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strong, em, mark = emphasis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blockquote, code, pre = Zitat und Code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Absatz – p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&lt;p&gt;HTML beschreibt die Struktur einer Webseite.&lt;/p&gt;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30394428-F1DC-E5F6-DB0C-7DE31F3D8A23}" type="slidenum">
              <a:rPr/>
              <a:t>11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38871C6-5757-4070-A462-47C19C4612BB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 bedeutet paragraph.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Für zwei Absätze verwendest du zwei p-Elemente.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Zeilenumbruch – br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&lt;p&gt;HTL Pinkafeld&lt;br&gt;Meierhofplatz 1&lt;/p&gt;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4DB16885-0D3F-A391-B669-3211DB3B26E8}" type="slidenum">
              <a:rPr/>
              <a:t>12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56C9A03-5245-4347-B66A-B5F084654CD3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br bedeutet line break und besitzt keinen End-Tag.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Verwende es etwa bei einer Adresse.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Überschriften – h1 bis h6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&lt;h1&gt;Mein WMC Blog&lt;/h1&gt;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&lt;h2&gt;Was ist HTML?&lt;/h2&gt;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&lt;h3&gt;Ein Beispiel&lt;/h3&gt;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2DD23107-4986-8758-3A93-3D74F35908CC}" type="slidenum">
              <a:rPr/>
              <a:t>13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E9CCAE3-C5EE-4A5A-BA25-6D5E3B198FFE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 bedeutet heading. Die Zahl kennzeichnet die Ebene.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Wähle sie nach der Struktur des Inhalts.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Bild – img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&lt;img src="bilder/lernort.svg"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alt="Symbolbild eines Schulgebäudes"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width="360"&gt;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327921A4-25C4-3DB4-06B1-32693CEE2241}" type="slidenum">
              <a:rPr/>
              <a:t>14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CA0BA45-4908-48D5-8A4E-720B97DDEF74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src = source · alt = alternative text · width = Darstellungsbreite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img besitzt keinen End-Tag.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Link – a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&lt;a href="https://www.htlpinkafeld.at/"&gt;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HTL Pinkafeld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&lt;/a&gt;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A83FA91-883A-0168-8075-96CEB9DCA3C2}" type="slidenum">
              <a:rPr/>
              <a:t>15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52B6314-40AE-4C05-940D-514390F61B6B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a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bedeutet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anchor.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href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bedeutet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hypertext reference.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Der Text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zwischen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den Tags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ist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der </a:t>
            </a:r>
            <a:r>
              <a:rPr sz="13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sichtbare</a:t>
            </a:r>
            <a:r>
              <a:rPr sz="13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Linktext.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Ungeordnete Liste – ul und li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&lt;ul&gt;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&lt;li&gt;HTML&lt;/li&gt;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&lt;li&gt;CSS&lt;/li&gt;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&lt;li&gt;JavaScript&lt;/li&gt;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&lt;/ul&gt;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DC9C7607-4BA3-B4DC-A00F-2E67A9FCFF7E}" type="slidenum">
              <a:rPr/>
              <a:t>16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81FB497-650B-4440-A621-CEFB79F41C5C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ul = unordered list · li = list item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Der Browser zeigt die Einträge normalerweise mit Punkten an.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Geordnete Liste – ol und li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&lt;ol&gt;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&lt;li&gt;Code ändern&lt;/li&gt;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&lt;li&gt;Datei speichern&lt;/li&gt;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&lt;li&gt;Browser neu laden&lt;/li&gt;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&lt;/ol&gt;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90F7333B-44AC-F7E9-D49D-FE92F45E0477}" type="slidenum">
              <a:t>17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2E7B6D5-BCF6-4318-8FF9-8F70AEA88ABA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ol = ordered list. Der Browser nummeriert die Einträge selbst.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Beschreibungsliste – dl, dt und dd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&lt;dl&gt;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&lt;dt&gt;HTML&lt;/dt&gt;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&lt;dd&gt;Beschreibt die Struktur einer Webseite.&lt;/dd&gt;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&lt;/dl&gt;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B1C6C81E-38B9-7560-621D-5A151A79DF9B}" type="slidenum">
              <a:rPr/>
              <a:t>18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E407EC1-367B-45DF-BE47-D5B5E2DF8AA5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dl = description list · dt = description term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dd = description details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Tabelle – table, tr, th und td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&lt;table&gt;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&lt;tr&gt;&lt;th&gt;Tag&lt;/th&gt;&lt;th&gt;Bedeutung&lt;/th&gt;&lt;/tr&gt;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&lt;tr&gt;&lt;td&gt;p&lt;/td&gt;&lt;td&gt;Absatz&lt;/td&gt;&lt;/tr&gt;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&lt;/table&gt;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CCF91274-D221-1BB4-3BF9-836E3AD31EBE}" type="slidenum">
              <a:t>19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D337E82-B0FF-4859-8BFA-6844E653CE6F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tr = table row · th = table header · td = table data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Text hervorheben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&lt;p&gt;&lt;strong&gt;Wichtig:&lt;/strong&gt; Speichere deine Datei.&lt;/p&gt;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&lt;p&gt;&lt;em&gt;HTML&lt;/em&gt; ist eine Auszeichnungssprache.&lt;/p&gt;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&lt;p&gt;&lt;mark&gt;Prüfe den Bildpfad.&lt;/mark&gt;&lt;/p&gt;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844E025A-983C-6D44-79C6-4612AACD43FC}" type="slidenum">
              <a:t>20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2879C31-57A8-414A-9A50-F65042A076C2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strong = wichtig · em = emphasis · mark = Textmarker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Längeres Zitat – blockquote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&lt;blockquote&gt;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HTML beschreibt die Struktur einer Webseite.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&lt;/blockquote&gt;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F6DF2BE2-2DFA-1C03-677D-BDC2260D6D92}" type="slidenum">
              <a:rPr/>
              <a:t>21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932F088-12EE-42EF-9AC0-6F5B8FB08930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blockquote kennzeichnet ein längeres Zitat als eigenen Block.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Der Browser rückt den Inhalt normalerweise ein.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Code im Satz – code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&lt;p&gt;Ein Absatz beginnt mit &lt;code&gt;&amp;lt;p&amp;gt;&lt;/code&gt;.&lt;/p&gt;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0BB18BA8-60F4-C50D-CD9B-1BB87D3E8506}" type="slidenum">
              <a:rPr/>
              <a:t>22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F02FDE2-7CE0-4BE5-9A47-35F809ADE3FB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code kennzeichnet Quelltext innerhalb eines normalen Absatzes.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Codeblock – pre und code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95450"/>
            <a:ext cx="8385429" cy="257175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&lt;pre&gt;&lt;code&gt;&amp;lt;h1&amp;gt;Mein WMC Blog&amp;lt;/h1&amp;gt;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&amp;lt;p&amp;gt;Ich lerne HTML.&amp;lt;/p&amp;gt;&lt;/code&gt;&lt;/pre&gt;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A4E99CEF-AF55-BA3C-ADF8-4E52E186DD8F}" type="slidenum">
              <a:rPr/>
              <a:t>23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5B8C6A8-3AA0-4773-9670-F7E41720F207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7667625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pre = preformatted text. Leerzeichen und Zeilenumbrüche bleiben erhalten.</a:t>
            </a:r>
          </a:p>
          <a:p>
            <a:pPr>
              <a:lnSpc>
                <a:spcPct val="110000"/>
              </a:lnSpc>
              <a:buNone/>
              <a:def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3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pre und code eignen sich gemeinsam für einen Codeblock.</a:t>
            </a:r>
          </a:p>
        </p:txBody>
      </p:sp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Globale Attribute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Attribut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id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class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title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lang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style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Beispiel und Aufgabe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id="fragebogen" – eindeutiger Name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class="wichtig" – CSS-Klasse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title="Zur Startseite" – Zusatzinfo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lang="en" – Sprache</a:t>
            </a:r>
            <a:endParaRPr/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style="color: blue" – CSS direkt am Element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Inline- und Block-Elemente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Inline-Elemente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Bleiben normalerweise in einer Textzeile.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a, strong, em, mark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code, img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725">
                <a:solidFill>
                  <a:srgbClr val="163C58"/>
                </a:solidFill>
                <a:latin typeface="Open Sans ExtraBold"/>
                <a:ea typeface="Open Sans ExtraBold"/>
                <a:cs typeface="Open Sans ExtraBold"/>
              </a:rPr>
              <a:t>Block-Elemente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Beginnen normalerweise in einer neuen Zeile.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h1, p, ul, ol, table</a:t>
            </a:r>
          </a:p>
          <a:p>
            <a:pPr>
              <a:lnSpc>
                <a:spcPct val="115000"/>
              </a:lnSpc>
              <a:buNone/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blockquote, pre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89E56-D2C3-5702-7793-78836633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2E16-2A0B-5E76-E5F9-BA2409FF8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de-AT" sz="30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Beispiel für ein </a:t>
            </a:r>
            <a:r>
              <a:rPr sz="30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Inline-Element</a:t>
            </a:r>
            <a:endParaRPr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7ED976-0F99-AF2A-DC17-5E13D6970523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2320" y="3175907"/>
            <a:ext cx="8037409" cy="615967"/>
          </a:xfrm>
        </p:spPr>
        <p:txBody>
          <a:bodyPr>
            <a:noAutofit/>
          </a:bodyPr>
          <a:lstStyle/>
          <a:p>
            <a:pPr>
              <a:defRPr sz="15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lang="en-GB" sz="1500" dirty="0">
                <a:solidFill>
                  <a:srgbClr val="262626"/>
                </a:solidFill>
              </a:rPr>
              <a:t>&lt;</a:t>
            </a:r>
            <a:r>
              <a:rPr lang="en-GB" sz="1500" dirty="0" err="1">
                <a:solidFill>
                  <a:srgbClr val="262626"/>
                </a:solidFill>
              </a:rPr>
              <a:t>em</a:t>
            </a:r>
            <a:r>
              <a:rPr lang="en-GB" sz="1500" dirty="0">
                <a:solidFill>
                  <a:srgbClr val="262626"/>
                </a:solidFill>
              </a:rPr>
              <a:t>&gt; und &lt;</a:t>
            </a:r>
            <a:r>
              <a:rPr lang="en-GB" sz="1500" dirty="0" err="1">
                <a:solidFill>
                  <a:srgbClr val="262626"/>
                </a:solidFill>
              </a:rPr>
              <a:t>img</a:t>
            </a:r>
            <a:r>
              <a:rPr lang="en-GB" sz="1500" dirty="0">
                <a:solidFill>
                  <a:srgbClr val="262626"/>
                </a:solidFill>
              </a:rPr>
              <a:t>/&gt;</a:t>
            </a:r>
            <a:r>
              <a:rPr lang="de-AT" sz="1500" dirty="0">
                <a:solidFill>
                  <a:srgbClr val="262626"/>
                </a:solidFill>
              </a:rPr>
              <a:t> </a:t>
            </a:r>
            <a:r>
              <a:rPr lang="de-AT" sz="150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sind mit einem roten Rahmen markiert. Sie verhalten sich wie der Rest vom Text.</a:t>
            </a:r>
            <a:endParaRPr dirty="0"/>
          </a:p>
        </p:txBody>
      </p:sp>
      <p:pic>
        <p:nvPicPr>
          <p:cNvPr id="7" name="image28.gif">
            <a:extLst>
              <a:ext uri="{FF2B5EF4-FFF2-40B4-BE49-F238E27FC236}">
                <a16:creationId xmlns:a16="http://schemas.microsoft.com/office/drawing/2014/main" id="{4128F9BC-E2FC-4944-45CC-376AA21FA87E}"/>
              </a:ext>
            </a:extLst>
          </p:cNvPr>
          <p:cNvPicPr/>
          <p:nvPr/>
        </p:nvPicPr>
        <p:blipFill>
          <a:blip r:embed="rId3"/>
          <a:srcRect l="758" t="4546" r="1099" b="35119"/>
          <a:stretch>
            <a:fillRect/>
          </a:stretch>
        </p:blipFill>
        <p:spPr>
          <a:xfrm>
            <a:off x="2036205" y="4011247"/>
            <a:ext cx="6613525" cy="817880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graphicFrame>
        <p:nvGraphicFramePr>
          <p:cNvPr id="10" name="Inhaltsplatzhalter 9">
            <a:extLst>
              <a:ext uri="{FF2B5EF4-FFF2-40B4-BE49-F238E27FC236}">
                <a16:creationId xmlns:a16="http://schemas.microsoft.com/office/drawing/2014/main" id="{94E4AEE8-4FA9-8776-8C18-98A8335DDC57}"/>
              </a:ext>
            </a:extLst>
          </p:cNvPr>
          <p:cNvGraphicFramePr>
            <a:graphicFrameLocks noGrp="1"/>
          </p:cNvGraphicFramePr>
          <p:nvPr>
            <p:ph idx="4"/>
            <p:extLst>
              <p:ext uri="{D42A27DB-BD31-4B8C-83A1-F6EECF244321}">
                <p14:modId xmlns:p14="http://schemas.microsoft.com/office/powerpoint/2010/main" val="1566619553"/>
              </p:ext>
            </p:extLst>
          </p:nvPr>
        </p:nvGraphicFramePr>
        <p:xfrm>
          <a:off x="612320" y="1760514"/>
          <a:ext cx="8037409" cy="11960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037409">
                  <a:extLst>
                    <a:ext uri="{9D8B030D-6E8A-4147-A177-3AD203B41FA5}">
                      <a16:colId xmlns:a16="http://schemas.microsoft.com/office/drawing/2014/main" val="1364164364"/>
                    </a:ext>
                  </a:extLst>
                </a:gridCol>
              </a:tblGrid>
              <a:tr h="11960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This is a &lt;</a:t>
                      </a:r>
                      <a:r>
                        <a:rPr lang="en-GB" sz="1600" b="1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em</a:t>
                      </a: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&gt;test&lt;/</a:t>
                      </a:r>
                      <a:r>
                        <a:rPr lang="en-GB" sz="1600" b="1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em</a:t>
                      </a: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&gt; document with inline elements. </a:t>
                      </a:r>
                      <a:b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The image element is also &lt;</a:t>
                      </a:r>
                      <a:r>
                        <a:rPr lang="en-GB" sz="1600" b="1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img</a:t>
                      </a: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GB" sz="1600" b="1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src</a:t>
                      </a: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="https://</a:t>
                      </a:r>
                      <a:r>
                        <a:rPr lang="en-GB" sz="1600" b="1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www.htlpinkafeld.at</a:t>
                      </a: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/...</a:t>
                      </a:r>
                      <a:r>
                        <a:rPr lang="en-GB" sz="1600" b="1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LOGO.svg</a:t>
                      </a: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" height="50"/&gt; acting like a "character".</a:t>
                      </a:r>
                      <a:endParaRPr lang="de-AT" sz="1600" b="1" dirty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37576" marR="37576" marT="37576" marB="375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243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617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22BA4-AD09-8548-AA4A-BFCD3FFE7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1280-064C-7259-B655-0D1CEBF67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0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de-AT" sz="30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Beispiel für ein Block</a:t>
            </a:r>
            <a:r>
              <a:rPr sz="30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-Element</a:t>
            </a:r>
            <a:endParaRPr dirty="0"/>
          </a:p>
        </p:txBody>
      </p:sp>
      <p:graphicFrame>
        <p:nvGraphicFramePr>
          <p:cNvPr id="10" name="Inhaltsplatzhalter 9">
            <a:extLst>
              <a:ext uri="{FF2B5EF4-FFF2-40B4-BE49-F238E27FC236}">
                <a16:creationId xmlns:a16="http://schemas.microsoft.com/office/drawing/2014/main" id="{49965818-ABF3-D536-C260-EB80507EEB1F}"/>
              </a:ext>
            </a:extLst>
          </p:cNvPr>
          <p:cNvGraphicFramePr>
            <a:graphicFrameLocks noGrp="1"/>
          </p:cNvGraphicFramePr>
          <p:nvPr>
            <p:ph idx="4"/>
            <p:extLst>
              <p:ext uri="{D42A27DB-BD31-4B8C-83A1-F6EECF244321}">
                <p14:modId xmlns:p14="http://schemas.microsoft.com/office/powerpoint/2010/main" val="4289237146"/>
              </p:ext>
            </p:extLst>
          </p:nvPr>
        </p:nvGraphicFramePr>
        <p:xfrm>
          <a:off x="612320" y="1760514"/>
          <a:ext cx="8037409" cy="4889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037409">
                  <a:extLst>
                    <a:ext uri="{9D8B030D-6E8A-4147-A177-3AD203B41FA5}">
                      <a16:colId xmlns:a16="http://schemas.microsoft.com/office/drawing/2014/main" val="1364164364"/>
                    </a:ext>
                  </a:extLst>
                </a:gridCol>
              </a:tblGrid>
              <a:tr h="4889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 b="1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However, a &lt;h1&gt;heading&lt;/h1&gt; is a block element.</a:t>
                      </a:r>
                      <a:endParaRPr lang="de-AT" sz="1600" b="1" dirty="0"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37576" marR="37576" marT="37576" marB="375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243468"/>
                  </a:ext>
                </a:extLst>
              </a:tr>
            </a:tbl>
          </a:graphicData>
        </a:graphic>
      </p:graphicFrame>
      <p:pic>
        <p:nvPicPr>
          <p:cNvPr id="3" name="image24.png">
            <a:extLst>
              <a:ext uri="{FF2B5EF4-FFF2-40B4-BE49-F238E27FC236}">
                <a16:creationId xmlns:a16="http://schemas.microsoft.com/office/drawing/2014/main" id="{03906AC9-C685-5CB3-7940-F945A3D281AC}"/>
              </a:ext>
            </a:extLst>
          </p:cNvPr>
          <p:cNvPicPr/>
          <p:nvPr/>
        </p:nvPicPr>
        <p:blipFill>
          <a:blip r:embed="rId3"/>
          <a:srcRect l="1187" t="3723" r="1098" b="5812"/>
          <a:stretch>
            <a:fillRect/>
          </a:stretch>
        </p:blipFill>
        <p:spPr>
          <a:xfrm>
            <a:off x="2031759" y="3172938"/>
            <a:ext cx="6617970" cy="1739900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2043DCF-F0D2-6D7A-184F-81215DB63C06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69" y="2694052"/>
            <a:ext cx="8155460" cy="400050"/>
          </a:xfrm>
        </p:spPr>
        <p:txBody>
          <a:bodyPr/>
          <a:lstStyle/>
          <a:p>
            <a:r>
              <a:rPr lang="de-DE" dirty="0"/>
              <a:t>&lt;h1&gt; ist ein Block-Element und wird in einer ganzen Zeile dargestellt</a:t>
            </a:r>
          </a:p>
        </p:txBody>
      </p:sp>
    </p:spTree>
    <p:extLst>
      <p:ext uri="{BB962C8B-B14F-4D97-AF65-F5344CB8AC3E}">
        <p14:creationId xmlns:p14="http://schemas.microsoft.com/office/powerpoint/2010/main" val="3785135551"/>
      </p:ext>
    </p:extLst>
  </p:cSld>
  <p:clrMapOvr>
    <a:masterClrMapping/>
  </p:clrMapOvr>
</p:sld>
</file>

<file path=ppt/theme/theme1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A589F7ACC5114A9EF1F9FD031DBDE8" ma:contentTypeVersion="3" ma:contentTypeDescription="Ein neues Dokument erstellen." ma:contentTypeScope="" ma:versionID="04d8d42087e8cf8b0151bf6f62f26a8f">
  <xsd:schema xmlns:xsd="http://www.w3.org/2001/XMLSchema" xmlns:xs="http://www.w3.org/2001/XMLSchema" xmlns:p="http://schemas.microsoft.com/office/2006/metadata/properties" xmlns:ns2="654a7430-8623-40be-a8cc-49011277ca1f" targetNamespace="http://schemas.microsoft.com/office/2006/metadata/properties" ma:root="true" ma:fieldsID="3d137082d31eb6180e2d255a9e94bb55" ns2:_="">
    <xsd:import namespace="654a7430-8623-40be-a8cc-49011277ca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4a7430-8623-40be-a8cc-49011277ca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F304EE-A1AD-49A1-BBC7-F6138DCFC460}"/>
</file>

<file path=customXml/itemProps2.xml><?xml version="1.0" encoding="utf-8"?>
<ds:datastoreItem xmlns:ds="http://schemas.openxmlformats.org/officeDocument/2006/customXml" ds:itemID="{984F62BE-0284-4A94-A472-A87AE2DD7DF7}"/>
</file>

<file path=customXml/itemProps3.xml><?xml version="1.0" encoding="utf-8"?>
<ds:datastoreItem xmlns:ds="http://schemas.openxmlformats.org/officeDocument/2006/customXml" ds:itemID="{A68B3001-8F8B-457E-9CBD-FE851095693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1393</Words>
  <Application>Microsoft Macintosh PowerPoint</Application>
  <DocSecurity>0</DocSecurity>
  <PresentationFormat>Bildschirmpräsentation (16:9)</PresentationFormat>
  <Paragraphs>216</Paragraphs>
  <Slides>27</Slides>
  <Notes>27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7" baseType="lpstr">
      <vt:lpstr>.AppleSystemUIFont</vt:lpstr>
      <vt:lpstr>Arial</vt:lpstr>
      <vt:lpstr>Calibri</vt:lpstr>
      <vt:lpstr>Consolas</vt:lpstr>
      <vt:lpstr>Courier New</vt:lpstr>
      <vt:lpstr>Lucida Grande</vt:lpstr>
      <vt:lpstr>Open Sans ExtraBold</vt:lpstr>
      <vt:lpstr>Open Sans Light</vt:lpstr>
      <vt:lpstr>Wingdings</vt:lpstr>
      <vt:lpstr>IF_Standard</vt:lpstr>
      <vt:lpstr>HTML Tags, Elemente und Attribute</vt:lpstr>
      <vt:lpstr>Heute im Überblick</vt:lpstr>
      <vt:lpstr>Tag und Element</vt:lpstr>
      <vt:lpstr>Syntax eines HTML-Tags</vt:lpstr>
      <vt:lpstr>Elemente richtig verschachteln</vt:lpstr>
      <vt:lpstr>Elemente ohne End-Tag</vt:lpstr>
      <vt:lpstr>Das HTML-Grundgerüst</vt:lpstr>
      <vt:lpstr>Einträge im head</vt:lpstr>
      <vt:lpstr>title, h1 und body</vt:lpstr>
      <vt:lpstr>Wichtige HTML-Elemente</vt:lpstr>
      <vt:lpstr>Absatz – p</vt:lpstr>
      <vt:lpstr>Zeilenumbruch – br</vt:lpstr>
      <vt:lpstr>Überschriften – h1 bis h6</vt:lpstr>
      <vt:lpstr>Bild – img</vt:lpstr>
      <vt:lpstr>Link – a</vt:lpstr>
      <vt:lpstr>Ungeordnete Liste – ul und li</vt:lpstr>
      <vt:lpstr>Geordnete Liste – ol und li</vt:lpstr>
      <vt:lpstr>Beschreibungsliste – dl, dt und dd</vt:lpstr>
      <vt:lpstr>Tabelle – table, tr, th und td</vt:lpstr>
      <vt:lpstr>Text hervorheben</vt:lpstr>
      <vt:lpstr>Längeres Zitat – blockquote</vt:lpstr>
      <vt:lpstr>Code im Satz – code</vt:lpstr>
      <vt:lpstr>Codeblock – pre und code</vt:lpstr>
      <vt:lpstr>Globale Attribute</vt:lpstr>
      <vt:lpstr>Inline- und Block-Elemente</vt:lpstr>
      <vt:lpstr>Beispiel für ein Inline-Element</vt:lpstr>
      <vt:lpstr>Beispiel für ein Block-Element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David Zach</cp:lastModifiedBy>
  <cp:revision>2</cp:revision>
  <dcterms:created xsi:type="dcterms:W3CDTF">2026-10-01T12:28:16Z</dcterms:created>
  <dcterms:modified xsi:type="dcterms:W3CDTF">2026-10-01T12:51:53Z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0x010100E1A589F7ACC5114A9EF1F9FD031DBDE8</vt:lpwstr>
  </property>
</Properties>
</file>