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58" r:id="rId5"/>
    <p:sldId id="271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5"/>
  </p:normalViewPr>
  <p:slideViewPr>
    <p:cSldViewPr snapToGrid="0" snapToObjects="1">
      <p:cViewPr varScale="1">
        <p:scale>
          <a:sx n="156" d="100"/>
          <a:sy n="156" d="100"/>
        </p:scale>
        <p:origin x="5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 bis 4.4.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C3078-F738-2B38-6AFB-B8833A2AE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A64432-9F7E-9E77-93EF-FC6DB14074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9164C-F62D-C100-A7B9-4D5AD7AC5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 bis 4.4.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F9474-723F-9327-EF2A-F0A553CA5F9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254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 bis 4.4.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553F5-18D1-D2B3-4CA1-5E818B7A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B29E4-DEDA-5A6A-4ADA-5144EDED5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92C90-D7D2-68A9-801B-DF4F36051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 bis 4.4.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C4DFD-F41E-F537-C934-F3827B5C47E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9635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4.4 und 5.6.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4.3 und 4.4.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Vertiefung auf Grundlage von WMC-Skript, Abschnitt 4.4.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 bis 4.4.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5.5.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5.2 und 5.3.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Abschnitte 4.3, 4.4 und 5.6.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17BB-4823-476F-9029-13BB7398C6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6928" y="1498616"/>
            <a:ext cx="7772400" cy="1775012"/>
          </a:xfrm>
        </p:spPr>
        <p:txBody>
          <a:bodyPr anchor="b">
            <a:noAutofit/>
          </a:bodyPr>
          <a:lstStyle>
            <a:lvl1pPr algn="l">
              <a:buNone/>
              <a:defRPr sz="4800" b="1" i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0BF4A-0584-4F65-A48F-68F61BD720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928" y="3493008"/>
            <a:ext cx="6400800" cy="1075765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Subtitle</a:t>
            </a:r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18284" y="255442"/>
            <a:ext cx="3140728" cy="12338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4787-37EA-4A58-8443-5BF146C63C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943585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1CE0C-8B01-4381-97DC-F0E80C49B3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743607"/>
            <a:ext cx="8385387" cy="293597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3FCFE-0AA2-4111-BEC3-89C05E3CA32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fld id="{3659D13B-1495-7544-BF5C-F1F138D92C9B}" type="slidenum">
              <a:t>‹Nr.›</a:t>
            </a:fld>
            <a:endParaRPr/>
          </a:p>
        </p:txBody>
      </p:sp>
      <p:pic>
        <p:nvPicPr>
          <p:cNvPr id="11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_N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A224-29FF-4A52-AEC6-C79B029F53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943585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57E8C-E053-4358-A0D0-B3D4BD3AC1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743607"/>
            <a:ext cx="8385387" cy="293597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4A987-FD9E-43EC-BFB2-FF43FCF274D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fld id="{3659D13B-1495-7544-BF5C-F1F138D92C9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017B9-47D5-4E4E-A6F2-04086B83F3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buNone/>
              <a:defRPr sz="4000" b="1" i="0" cap="none" baseline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236C1-4619-4885-B38B-92BC0EEDFC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Subtitle</a:t>
            </a:r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E504B-8F52-4C2F-A1A4-4C4DEB123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880897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43E2F-A32D-433E-951C-09D020E3A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8066" y="1562832"/>
            <a:ext cx="4088268" cy="3105988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293E85-3474-4ECB-9545-4437075526E7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4655934" y="1562832"/>
            <a:ext cx="4140000" cy="3105988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11" name="Graphic 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3746-4C9C-4C89-A8F3-ED5BB2979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4" y="604306"/>
            <a:ext cx="388378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F8188-6E88-4918-BA81-6901C363C8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2464" y="1320800"/>
            <a:ext cx="3817649" cy="334802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DB05A-4524-4BAB-A583-D421EE8BBF4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0" y="0"/>
            <a:ext cx="4572000" cy="514350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endParaRPr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1E8C-B4DA-47C3-8927-F2548827B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9E48A-2A12-422D-89CA-ACAEDC93AC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1478" y="1664954"/>
            <a:ext cx="4024851" cy="4810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Variation 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E0A8A-7933-45D7-99BB-6208BCC9BC61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494270" y="2249424"/>
            <a:ext cx="3942060" cy="2440910"/>
          </a:xfrm>
        </p:spPr>
        <p:txBody>
          <a:bodyPr>
            <a:normAutofit/>
          </a:bodyPr>
          <a:lstStyle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3EB252-E7C9-4696-8665-65A0972BAB35}"/>
              </a:ext>
            </a:extLst>
          </p:cNvPr>
          <p:cNvSpPr>
            <a:spLocks noGrp="1"/>
          </p:cNvSpPr>
          <p:nvPr>
            <p:ph type="body" idx="3" hasCustomPrompt="1"/>
          </p:nvPr>
        </p:nvSpPr>
        <p:spPr>
          <a:xfrm>
            <a:off x="4772016" y="1656261"/>
            <a:ext cx="4024852" cy="4810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Variation 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73DC9-A1C0-43E5-9F9D-D618B7896757}"/>
              </a:ext>
            </a:extLst>
          </p:cNvPr>
          <p:cNvSpPr>
            <a:spLocks noGrp="1"/>
          </p:cNvSpPr>
          <p:nvPr>
            <p:ph idx="4" hasCustomPrompt="1"/>
          </p:nvPr>
        </p:nvSpPr>
        <p:spPr>
          <a:xfrm>
            <a:off x="4854807" y="2249424"/>
            <a:ext cx="3942060" cy="2440910"/>
          </a:xfrm>
        </p:spPr>
        <p:txBody>
          <a:bodyPr>
            <a:normAutofit/>
          </a:bodyPr>
          <a:lstStyle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670A65-A167-3D1A-BC11-139DAA112277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15" name="Graphic 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7FFC0-55C3-4F5A-A379-F020F3D592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buNone/>
              <a:defRPr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88F2EF5-2B24-2346-C14F-B25113541DB8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5DA3DC-D31B-4D9B-AA24-977106E0B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2175C-18F8-417F-BD3B-69409E3D0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332" y="1743607"/>
            <a:ext cx="8500535" cy="293597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B66E00-01F0-2A54-3A10-43BD4AE95894}"/>
              </a:ext>
            </a:extLst>
          </p:cNvPr>
          <p:cNvSpPr>
            <a:spLocks noGrp="1"/>
          </p:cNvSpPr>
          <p:nvPr/>
        </p:nvSpPr>
        <p:spPr>
          <a:xfrm rot="2700000">
            <a:off x="-717736" y="3809358"/>
            <a:ext cx="2264645" cy="2264645"/>
          </a:xfrm>
          <a:prstGeom prst="rect">
            <a:avLst/>
          </a:prstGeom>
          <a:noFill/>
          <a:ln w="228600">
            <a:solidFill>
              <a:srgbClr val="F6A01D">
                <a:alpha val="1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457200">
        <a:spcBef>
          <a:spcPct val="0"/>
        </a:spcBef>
        <a:buNone/>
        <a:defRPr sz="3200" b="1" i="0" kern="1200">
          <a:solidFill>
            <a:schemeClr val="tx1">
              <a:lumMod val="85000"/>
              <a:lumOff val="15000"/>
            </a:schemeClr>
          </a:solidFill>
          <a:latin typeface="Open Sans ExtraBold"/>
          <a:ea typeface="Open Sans ExtraBold"/>
          <a:cs typeface="Open Sans ExtraBold"/>
        </a:defRPr>
      </a:lvl1pPr>
    </p:titleStyle>
    <p:bodyStyle>
      <a:lvl1pPr marL="342900" indent="-342900" algn="l" defTabSz="457200">
        <a:spcBef>
          <a:spcPct val="20000"/>
        </a:spcBef>
        <a:buFont typeface="Wingdings"/>
        <a:buChar char="§"/>
        <a:defRPr sz="24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1pPr>
      <a:lvl2pPr marL="742950" indent="-285750" algn="l" defTabSz="457200">
        <a:spcBef>
          <a:spcPct val="20000"/>
        </a:spcBef>
        <a:buFont typeface=".AppleSystemUIFont"/>
        <a:buChar char="–"/>
        <a:defRPr sz="20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2pPr>
      <a:lvl3pPr marL="1143000" indent="-228600" algn="l" defTabSz="457200">
        <a:spcBef>
          <a:spcPct val="20000"/>
        </a:spcBef>
        <a:buFont typeface="Lucida Grande"/>
        <a:buChar char="‣"/>
        <a:defRPr sz="18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3pPr>
      <a:lvl4pPr marL="1600200" indent="-228600" algn="l" defTabSz="457200">
        <a:spcBef>
          <a:spcPct val="20000"/>
        </a:spcBef>
        <a:buFont typeface="Arial"/>
        <a:buChar char="•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6C31-ADBB-AC40-C8E2-2B2F7E6FF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928" y="1498616"/>
            <a:ext cx="7772400" cy="1775012"/>
          </a:xfrm>
        </p:spPr>
        <p:txBody>
          <a:bodyPr>
            <a:noAutofit/>
          </a:bodyPr>
          <a:lstStyle/>
          <a:p>
            <a:pPr>
              <a:def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Absolute und relative</a:t>
            </a:r>
          </a:p>
          <a:p>
            <a:pPr>
              <a:def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Pfade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1F076-6716-A623-A486-2845074E5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928" y="3493008"/>
            <a:ext cx="6400800" cy="1075765"/>
          </a:xfrm>
        </p:spPr>
        <p:txBody>
          <a:bodyPr>
            <a:noAutofit/>
          </a:bodyPr>
          <a:lstStyle/>
          <a:p>
            <a:pPr>
              <a:def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Links und Bilder richtig verbinden</a:t>
            </a:r>
          </a:p>
          <a:p>
            <a:pPr>
              <a:def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WMC · II. Jg Informatik</a:t>
            </a:r>
          </a:p>
        </p:txBody>
      </p:sp>
    </p:spTree>
    <p:extLst>
      <p:ext uri="{BB962C8B-B14F-4D97-AF65-F5344CB8AC3E}">
        <p14:creationId xmlns:p14="http://schemas.microsoft.com/office/powerpoint/2010/main" val="79266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Heute im Überblick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Absolute und relative Pfade unterscheiden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Einen Link zu einer externen Webseite erstellen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 eigene HTML-Datei verlinken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 Bild aus einem Unterordner einbinden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Fehler in Pfaden gezielt suchen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2598689-54C9-18A7-3A19-ED76AA08988F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00E1F-5A4F-76C9-C22C-50AB4E454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6B703-8973-834F-4599-722441C1E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Was ist ein Pfad?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19383-6346-AF5D-E1CF-BEC98B315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771650"/>
            <a:ext cx="8385429" cy="24955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href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="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mehr.html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"&gt;Mehr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erfahren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&lt;/a&gt;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img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src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="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bilder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/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lernort.svg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" alt="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Schulgebäude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"&gt;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0EF9C-9960-7718-1234-191243CB90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202359C0-8A7A-196E-DD58-8E6569619F09}" type="slidenum">
              <a:rPr/>
              <a:t>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3B810BF-4F2A-CCD7-4AB8-58E7C49D2341}"/>
              </a:ext>
            </a:extLst>
          </p:cNvPr>
          <p:cNvSpPr>
            <a:spLocks noGrp="1"/>
          </p:cNvSpPr>
          <p:nvPr/>
        </p:nvSpPr>
        <p:spPr>
          <a:xfrm>
            <a:off x="2294164" y="4333875"/>
            <a:ext cx="6230711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Pfad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beschreibt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, wo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sich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Ziel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befindet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In HTML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steht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er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häufig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Attribut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href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oder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src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2322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 dirty="0" err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Pfad</a:t>
            </a:r>
            <a:r>
              <a:rPr lang="de-AT" sz="30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-Aufbau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202359C0-8A7A-196E-DD58-8E6569619F09}" type="slidenum">
              <a:rPr/>
              <a:t>4</a:t>
            </a:fld>
            <a:endParaRPr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7997FA0-4159-39F4-DC69-7CB9C9F6A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79" y="1711968"/>
            <a:ext cx="8322995" cy="1080217"/>
          </a:xfrm>
          <a:prstGeom prst="rect">
            <a:avLst/>
          </a:prstGeom>
        </p:spPr>
      </p:pic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A69A6AA5-F343-247F-EAC7-B12DD7A20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2358" y="3079197"/>
            <a:ext cx="6943574" cy="1354012"/>
          </a:xfrm>
        </p:spPr>
        <p:txBody>
          <a:bodyPr>
            <a:normAutofit fontScale="70000" lnSpcReduction="20000"/>
          </a:bodyPr>
          <a:lstStyle/>
          <a:p>
            <a:r>
              <a:rPr lang="de-DE" b="1" dirty="0"/>
              <a:t>Scheme</a:t>
            </a:r>
            <a:r>
              <a:rPr lang="de-DE" dirty="0"/>
              <a:t>: HTTP(S)</a:t>
            </a:r>
          </a:p>
          <a:p>
            <a:r>
              <a:rPr lang="de-DE" b="1" dirty="0" err="1"/>
              <a:t>Userinfo</a:t>
            </a:r>
            <a:r>
              <a:rPr lang="de-DE" dirty="0"/>
              <a:t>: </a:t>
            </a:r>
            <a:r>
              <a:rPr lang="de-DE" dirty="0" err="1"/>
              <a:t>Benutzername+Passwort</a:t>
            </a:r>
            <a:endParaRPr lang="de-DE" dirty="0"/>
          </a:p>
          <a:p>
            <a:r>
              <a:rPr lang="de-DE" b="1" dirty="0"/>
              <a:t>Path</a:t>
            </a:r>
            <a:r>
              <a:rPr lang="de-DE" dirty="0"/>
              <a:t>: Pfad in der Ordner-Struktur bis hin zur Datei</a:t>
            </a:r>
          </a:p>
          <a:p>
            <a:r>
              <a:rPr lang="de-DE" b="1" dirty="0"/>
              <a:t>Query</a:t>
            </a:r>
            <a:r>
              <a:rPr lang="de-DE" dirty="0"/>
              <a:t>: Abfrage-Daten als Key-Value-Paare</a:t>
            </a:r>
          </a:p>
          <a:p>
            <a:r>
              <a:rPr lang="de-DE" b="1" dirty="0"/>
              <a:t>Fragment</a:t>
            </a:r>
            <a:r>
              <a:rPr lang="de-DE" dirty="0"/>
              <a:t>: Sprungadresse (ID) innerhalb eines HTML-Dokuments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09D95-D537-C429-23DB-C65C79C85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BE853-ACDE-8B9E-941C-A1AB15F89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00" y="331586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 dirty="0" err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Pfad</a:t>
            </a:r>
            <a:r>
              <a:rPr lang="de-AT" sz="3000" dirty="0">
                <a:solidFill>
                  <a:srgbClr val="262626"/>
                </a:solidFill>
              </a:rPr>
              <a:t>-Beispiele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7F5CF-CE61-8130-E036-C74C0C88811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202359C0-8A7A-196E-DD58-8E6569619F09}" type="slidenum">
              <a:rPr/>
              <a:t>5</a:t>
            </a:fld>
            <a:endParaRPr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39C20CA3-209C-C082-A6DB-46A2F2435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9218" y="943586"/>
            <a:ext cx="7507189" cy="414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8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Unser Projektordner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mein_projekt/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├── index.html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├── mehr.html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└── bilder/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└── lernort.svg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FD6AB9A-5F9E-5F59-51AB-3C8734130965}" type="slidenum">
              <a:rPr/>
              <a:t>6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7FF2A49-77D8-442A-BE08-D668E21A2E87}"/>
              </a:ext>
            </a:extLst>
          </p:cNvPr>
          <p:cNvSpPr>
            <a:spLocks noGrp="1"/>
          </p:cNvSpPr>
          <p:nvPr/>
        </p:nvSpPr>
        <p:spPr>
          <a:xfrm>
            <a:off x="2204357" y="4333875"/>
            <a:ext cx="6320518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Bei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index.html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beginnt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relativer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Pfad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Ordner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mein_projekt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Gib immer den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gesamten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Projektordner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weiter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Absolute Adresse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href="https://www.htlpinkafeld.at/"&gt;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HTL Pinkafeld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&lt;/a&gt;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E5B3003-2C54-13C6-9832-7637201064DE}" type="slidenum">
              <a:rPr/>
              <a:t>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15A1AC3-BFAF-4602-BD02-3D69BA918551}"/>
              </a:ext>
            </a:extLst>
          </p:cNvPr>
          <p:cNvSpPr>
            <a:spLocks noGrp="1"/>
          </p:cNvSpPr>
          <p:nvPr/>
        </p:nvSpPr>
        <p:spPr>
          <a:xfrm>
            <a:off x="2383971" y="4333875"/>
            <a:ext cx="6140904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Die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Adresse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beginnt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mit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https:// und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führt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zu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einem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Ziel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Internet.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href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enthält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das Ziel; der Text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zwischen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den Tags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ist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der Linktext.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Absolute Adresse erkennen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Bestandteil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https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www.htlpinkafeld.at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/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Bedeutung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Verschlüsselte Verbindung zum Webserver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Domain der Webseite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Startseite der Domain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Datei im selben Ordner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href="mehr.html"&gt;Mehr erfahren&lt;/a&gt;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D3D7D1C8-AE23-AA48-DF65-C742588DBE47}" type="slidenum">
              <a:rPr/>
              <a:t>9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3B9E09E-F225-4708-B716-47A46FE9BAB9}"/>
              </a:ext>
            </a:extLst>
          </p:cNvPr>
          <p:cNvSpPr>
            <a:spLocks noGrp="1"/>
          </p:cNvSpPr>
          <p:nvPr/>
        </p:nvSpPr>
        <p:spPr>
          <a:xfrm>
            <a:off x="2253343" y="4333875"/>
            <a:ext cx="6271532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mehr.html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liegt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neben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index.html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Der Browser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sucht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die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Datei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direkt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selben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Ordner.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In einen Unterordner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&lt;img src="bilder/lernort.svg"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alt="Symbolbild eines Schulgebäudes"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width="360"&gt;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BA58DA2A-B818-18A9-29C1-B697728D5BCE}" type="slidenum">
              <a:rPr/>
              <a:t>10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57CE239-9C21-4B06-AB62-E48B8496A944}"/>
              </a:ext>
            </a:extLst>
          </p:cNvPr>
          <p:cNvSpPr>
            <a:spLocks noGrp="1"/>
          </p:cNvSpPr>
          <p:nvPr/>
        </p:nvSpPr>
        <p:spPr>
          <a:xfrm>
            <a:off x="2171700" y="4333875"/>
            <a:ext cx="635317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/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lernort.svg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bedeutet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: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1.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Gehe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in den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Unterordner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  2.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Verwende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dort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lernort.svg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Ein Ordner zurück: ..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mein_projekt/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├── index.html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└── seiten/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└── kontakt.html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425" b="1">
              <a:solidFill>
                <a:srgbClr val="163C58"/>
              </a:solidFill>
              <a:latin typeface="Courier New"/>
              <a:ea typeface="Courier New"/>
              <a:cs typeface="Courier New"/>
            </a:endParaRP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href="../index.html"&gt;Zur Startseite&lt;/a&gt;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388657AE-30A1-5A7A-6A7F-315D84436430}" type="slidenum">
              <a:rPr/>
              <a:t>11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E3E18A0-3D0E-4E8E-A4A5-5A40BC77D68A}"/>
              </a:ext>
            </a:extLst>
          </p:cNvPr>
          <p:cNvSpPr>
            <a:spLocks noGrp="1"/>
          </p:cNvSpPr>
          <p:nvPr/>
        </p:nvSpPr>
        <p:spPr>
          <a:xfrm>
            <a:off x="2310493" y="4333875"/>
            <a:ext cx="6214382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..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bedeutet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: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Gehe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Ordner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nach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oben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Danach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folgt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der Name der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gesuchten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Datei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Absolute oder relative Adresse?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Ziel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Webseite der HTL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Zweite Seite im selben Ordner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 im Unterordner bilder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Startseite aus einem Unterordner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Passende Angabe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https://www.htlpinkafeld.at/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mehr.html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bilder/lernort.svg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../index.html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Bilder einbinden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&lt;img src="bilder/lernort.svg"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alt="Symbolbild eines Schulgebäudes"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width="360"&gt;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30394428-F1DC-E5F6-DB0C-7DE31F3D8A23}" type="slidenum">
              <a:rPr/>
              <a:t>13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DB3E223-EA93-47DD-B778-784D70F1D775}"/>
              </a:ext>
            </a:extLst>
          </p:cNvPr>
          <p:cNvSpPr>
            <a:spLocks noGrp="1"/>
          </p:cNvSpPr>
          <p:nvPr/>
        </p:nvSpPr>
        <p:spPr>
          <a:xfrm>
            <a:off x="2155371" y="4333875"/>
            <a:ext cx="6369504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src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=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Pfad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zur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Bilddatei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· alt =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Bildbeschreibung</a:t>
            </a:r>
            <a:endParaRPr sz="1350" dirty="0">
              <a:solidFill>
                <a:srgbClr val="262626"/>
              </a:solidFill>
              <a:latin typeface="Open Sans Light"/>
              <a:ea typeface="Open Sans Light"/>
              <a:cs typeface="Open Sans Light"/>
            </a:endParaRP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width =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Darstellungsbreite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in CSS-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Pixeln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·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img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hat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keinen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End-Tag.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Häufige Fehler bei Pfaden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Beobachtung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 fehlt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Link führt nicht zum Ziel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Änderung fehlt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 funktioniert nur bei mir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Das prüfst du zuerst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src, Ordner, Dateiname und Endung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href und Zieladresse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Speichern und Browser neu laden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Gesamten Projektordner weitergeben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Arbeitsablauf beim Testen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HTML-Code ändern.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Datei speichern.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Browser neu laden.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Link oder Bild prüfen.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2DD23107-4986-8758-3A93-3D74F35908CC}" type="slidenum"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Kurze Übung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href="mehr.html"&gt;Mehr über mich&lt;/a&gt;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&lt;img src="bilder/mein-bild.jpg" alt="..." width="360"&gt;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327921A4-25C4-3DB4-06B1-32693CEE2241}" type="slidenum">
              <a:rPr/>
              <a:t>16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DA09587-AE55-4692-A5B9-49277B2D6273}"/>
              </a:ext>
            </a:extLst>
          </p:cNvPr>
          <p:cNvSpPr>
            <a:spLocks noGrp="1"/>
          </p:cNvSpPr>
          <p:nvPr/>
        </p:nvSpPr>
        <p:spPr>
          <a:xfrm>
            <a:off x="2375807" y="4333875"/>
            <a:ext cx="6149068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Lege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mehr.html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und den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Unterordner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bilder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an.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Ersetze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...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durch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passende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Bildbeschreibung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und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erkläre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beide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Pfade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theme/theme1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A589F7ACC5114A9EF1F9FD031DBDE8" ma:contentTypeVersion="3" ma:contentTypeDescription="Ein neues Dokument erstellen." ma:contentTypeScope="" ma:versionID="04d8d42087e8cf8b0151bf6f62f26a8f">
  <xsd:schema xmlns:xsd="http://www.w3.org/2001/XMLSchema" xmlns:xs="http://www.w3.org/2001/XMLSchema" xmlns:p="http://schemas.microsoft.com/office/2006/metadata/properties" xmlns:ns2="654a7430-8623-40be-a8cc-49011277ca1f" targetNamespace="http://schemas.microsoft.com/office/2006/metadata/properties" ma:root="true" ma:fieldsID="3d137082d31eb6180e2d255a9e94bb55" ns2:_="">
    <xsd:import namespace="654a7430-8623-40be-a8cc-49011277ca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4a7430-8623-40be-a8cc-49011277c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E48F7B-8AAE-4835-83DA-6433AE423909}"/>
</file>

<file path=customXml/itemProps2.xml><?xml version="1.0" encoding="utf-8"?>
<ds:datastoreItem xmlns:ds="http://schemas.openxmlformats.org/officeDocument/2006/customXml" ds:itemID="{A856E615-0C6F-495E-9E05-650A3215486E}"/>
</file>

<file path=customXml/itemProps3.xml><?xml version="1.0" encoding="utf-8"?>
<ds:datastoreItem xmlns:ds="http://schemas.openxmlformats.org/officeDocument/2006/customXml" ds:itemID="{2D1C6E98-C92C-41B3-90FB-24787DD2EBF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Macintosh PowerPoint</Application>
  <DocSecurity>0</DocSecurity>
  <PresentationFormat>Bildschirmpräsentation (16:9)</PresentationFormat>
  <Paragraphs>130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.AppleSystemUIFont</vt:lpstr>
      <vt:lpstr>Arial</vt:lpstr>
      <vt:lpstr>Calibri</vt:lpstr>
      <vt:lpstr>Courier New</vt:lpstr>
      <vt:lpstr>Lucida Grande</vt:lpstr>
      <vt:lpstr>Open Sans ExtraBold</vt:lpstr>
      <vt:lpstr>Open Sans Light</vt:lpstr>
      <vt:lpstr>Wingdings</vt:lpstr>
      <vt:lpstr>IF_Standard</vt:lpstr>
      <vt:lpstr>Absolute und relative Pfade</vt:lpstr>
      <vt:lpstr>Heute im Überblick</vt:lpstr>
      <vt:lpstr>Was ist ein Pfad?</vt:lpstr>
      <vt:lpstr>Pfad-Aufbau</vt:lpstr>
      <vt:lpstr>Pfad-Beispiele</vt:lpstr>
      <vt:lpstr>Unser Projektordner</vt:lpstr>
      <vt:lpstr>Absolute Adresse</vt:lpstr>
      <vt:lpstr>Absolute Adresse erkennen</vt:lpstr>
      <vt:lpstr>Datei im selben Ordner</vt:lpstr>
      <vt:lpstr>In einen Unterordner</vt:lpstr>
      <vt:lpstr>Ein Ordner zurück: ..</vt:lpstr>
      <vt:lpstr>Absolute oder relative Adresse?</vt:lpstr>
      <vt:lpstr>Bilder einbinden</vt:lpstr>
      <vt:lpstr>Häufige Fehler bei Pfaden</vt:lpstr>
      <vt:lpstr>Arbeitsablauf beim Testen</vt:lpstr>
      <vt:lpstr>Kurze Übung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David Zach</cp:lastModifiedBy>
  <cp:revision>3</cp:revision>
  <dcterms:created xsi:type="dcterms:W3CDTF">2026-10-01T12:53:52Z</dcterms:created>
  <dcterms:modified xsi:type="dcterms:W3CDTF">2026-10-01T13:33:27Z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0x010100E1A589F7ACC5114A9EF1F9FD031DBDE8</vt:lpwstr>
  </property>
</Properties>
</file>